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_rels/notesSlide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9.xml" ContentType="application/vnd.openxmlformats-officedocument.presentationml.notesSlid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2.png" ContentType="image/png"/>
  <Override PartName="/ppt/media/image23.png" ContentType="image/png"/>
  <Override PartName="/ppt/media/image22.png" ContentType="image/png"/>
  <Override PartName="/ppt/media/image21.jpeg" ContentType="image/jpeg"/>
  <Override PartName="/ppt/media/image16.jpeg" ContentType="image/jpe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3.jpeg" ContentType="image/jpeg"/>
  <Override PartName="/ppt/media/image15.png" ContentType="image/png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3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notesMaster" Target="notesMasters/notesMaster1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7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mover o slide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26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120F9A2-BCCA-4215-A258-FCE9F10E4413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8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9C40CCA-958F-4461-B500-2A4DD0702401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1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9BC068C-C847-4BF0-B04A-459AB4099B9F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4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597D146-8FB1-42F2-B9B5-5A47518D6479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29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4D029FB-6F90-419D-9D4E-26128A18D03C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</p:spPr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pt-BR" sz="2000" spc="-1" strike="noStrike">
              <a:latin typeface="Arial"/>
            </a:endParaRPr>
          </a:p>
        </p:txBody>
      </p:sp>
      <p:sp>
        <p:nvSpPr>
          <p:cNvPr id="300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38E5AAFD-4B8D-487C-928E-A8DF1EF70B09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slideLayout" Target="../slideLayouts/slideLayout1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Relationship Id="rId9" Type="http://schemas.openxmlformats.org/officeDocument/2006/relationships/slideLayout" Target="../slideLayouts/slideLayout4.xml"/><Relationship Id="rId10" Type="http://schemas.openxmlformats.org/officeDocument/2006/relationships/slideLayout" Target="../slideLayouts/slideLayout5.xml"/><Relationship Id="rId11" Type="http://schemas.openxmlformats.org/officeDocument/2006/relationships/slideLayout" Target="../slideLayouts/slideLayout6.xml"/><Relationship Id="rId12" Type="http://schemas.openxmlformats.org/officeDocument/2006/relationships/slideLayout" Target="../slideLayouts/slideLayout7.xml"/><Relationship Id="rId13" Type="http://schemas.openxmlformats.org/officeDocument/2006/relationships/slideLayout" Target="../slideLayouts/slideLayout8.xml"/><Relationship Id="rId14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0.xml"/><Relationship Id="rId16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9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2.xml"/><Relationship Id="rId8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68.xml"/><Relationship Id="rId13" Type="http://schemas.openxmlformats.org/officeDocument/2006/relationships/slideLayout" Target="../slideLayouts/slideLayout69.xml"/><Relationship Id="rId14" Type="http://schemas.openxmlformats.org/officeDocument/2006/relationships/slideLayout" Target="../slideLayouts/slideLayout70.xml"/><Relationship Id="rId15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7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16;p2" descr="Mulher sorrindo com celular na mão&#10;&#10;Descrição gerada automaticamente"/>
          <p:cNvPicPr/>
          <p:nvPr/>
        </p:nvPicPr>
        <p:blipFill>
          <a:blip r:embed="rId2"/>
          <a:stretch/>
        </p:blipFill>
        <p:spPr>
          <a:xfrm>
            <a:off x="-14760" y="1476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1" name="Google Shape;17;p2" descr=""/>
          <p:cNvPicPr/>
          <p:nvPr/>
        </p:nvPicPr>
        <p:blipFill>
          <a:blip r:embed="rId3"/>
          <a:stretch/>
        </p:blipFill>
        <p:spPr>
          <a:xfrm>
            <a:off x="282960" y="340560"/>
            <a:ext cx="217800" cy="24804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 rot="16200000">
            <a:off x="6186600" y="853200"/>
            <a:ext cx="6857280" cy="5151960"/>
          </a:xfrm>
          <a:prstGeom prst="flowChartManualInput">
            <a:avLst/>
          </a:prstGeom>
          <a:solidFill>
            <a:schemeClr val="lt1"/>
          </a:solidFill>
          <a:ln w="1260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3" name="Google Shape;19;p2" descr=""/>
          <p:cNvPicPr/>
          <p:nvPr/>
        </p:nvPicPr>
        <p:blipFill>
          <a:blip r:embed="rId4"/>
          <a:srcRect l="80193" t="0" r="0" b="8647"/>
          <a:stretch/>
        </p:blipFill>
        <p:spPr>
          <a:xfrm>
            <a:off x="9700560" y="0"/>
            <a:ext cx="2490480" cy="6264360"/>
          </a:xfrm>
          <a:prstGeom prst="rect">
            <a:avLst/>
          </a:prstGeom>
          <a:ln>
            <a:noFill/>
          </a:ln>
        </p:spPr>
      </p:pic>
      <p:sp>
        <p:nvSpPr>
          <p:cNvPr id="4" name="CustomShape 2"/>
          <p:cNvSpPr/>
          <p:nvPr/>
        </p:nvSpPr>
        <p:spPr>
          <a:xfrm>
            <a:off x="9105840" y="221040"/>
            <a:ext cx="278856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100" spc="-1" strike="noStrike">
                <a:solidFill>
                  <a:srgbClr val="4e4e4e"/>
                </a:solidFill>
                <a:latin typeface="Montserrat"/>
                <a:ea typeface="Montserrat"/>
              </a:rPr>
              <a:t>ALGARTELECOM.COM.BR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5" name="Google Shape;21;p2" descr=""/>
          <p:cNvPicPr/>
          <p:nvPr/>
        </p:nvPicPr>
        <p:blipFill>
          <a:blip r:embed="rId5"/>
          <a:stretch/>
        </p:blipFill>
        <p:spPr>
          <a:xfrm>
            <a:off x="9126000" y="1814400"/>
            <a:ext cx="2561400" cy="97416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9590760" y="3643200"/>
            <a:ext cx="22035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1" lang="pt-BR" sz="1300" spc="-1" strike="noStrike">
                <a:solidFill>
                  <a:srgbClr val="4e4e4e"/>
                </a:solidFill>
                <a:latin typeface="Montserrat"/>
                <a:ea typeface="Montserrat"/>
              </a:rPr>
              <a:t>NOME DO ALGARIANO</a:t>
            </a:r>
            <a:endParaRPr b="0" lang="pt-BR" sz="1300" spc="-1" strike="noStrike">
              <a:latin typeface="Arial"/>
            </a:endParaRPr>
          </a:p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pt-BR" sz="1300" spc="-1" strike="noStrike">
                <a:solidFill>
                  <a:srgbClr val="4e4e4e"/>
                </a:solidFill>
                <a:latin typeface="Montserrat"/>
                <a:ea typeface="Montserrat"/>
              </a:rPr>
              <a:t>CARGO</a:t>
            </a:r>
            <a:endParaRPr b="0" lang="pt-BR" sz="1300" spc="-1" strike="noStrike">
              <a:latin typeface="Arial"/>
            </a:endParaRPr>
          </a:p>
        </p:txBody>
      </p:sp>
      <p:sp>
        <p:nvSpPr>
          <p:cNvPr id="7" name="CustomShape 4"/>
          <p:cNvSpPr/>
          <p:nvPr/>
        </p:nvSpPr>
        <p:spPr>
          <a:xfrm>
            <a:off x="9609480" y="4758840"/>
            <a:ext cx="22035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4e4e4e"/>
                </a:solidFill>
                <a:latin typeface="Montserrat"/>
                <a:ea typeface="Montserrat"/>
              </a:rPr>
              <a:t>TÍTULO</a:t>
            </a:r>
            <a:br/>
            <a:r>
              <a:rPr b="1" lang="pt-BR" sz="1800" spc="-1" strike="noStrike">
                <a:solidFill>
                  <a:srgbClr val="4e4e4e"/>
                </a:solidFill>
                <a:latin typeface="Montserrat"/>
                <a:ea typeface="Montserrat"/>
              </a:rPr>
              <a:t>APRESENTAÇÃO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8" name="CustomShape 5"/>
          <p:cNvSpPr/>
          <p:nvPr/>
        </p:nvSpPr>
        <p:spPr>
          <a:xfrm>
            <a:off x="8419320" y="6095880"/>
            <a:ext cx="352944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Montserrat"/>
                <a:ea typeface="Montserrat"/>
              </a:rPr>
              <a:t>TIC | ENTRETENIMENTO | AGRO</a:t>
            </a:r>
            <a:endParaRPr b="0" lang="pt-BR" sz="1100" spc="-1" strike="noStrike">
              <a:latin typeface="Arial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>
            <a:off x="6095880" y="2977200"/>
            <a:ext cx="4932000" cy="924840"/>
          </a:xfrm>
          <a:prstGeom prst="rect">
            <a:avLst/>
          </a:prstGeom>
          <a:noFill/>
          <a:ln w="12600">
            <a:solidFill>
              <a:srgbClr val="b8b8b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2"/>
          <p:cNvSpPr/>
          <p:nvPr/>
        </p:nvSpPr>
        <p:spPr>
          <a:xfrm>
            <a:off x="6276240" y="3133800"/>
            <a:ext cx="4932000" cy="924840"/>
          </a:xfrm>
          <a:prstGeom prst="rect">
            <a:avLst/>
          </a:prstGeom>
          <a:noFill/>
          <a:ln w="12600">
            <a:solidFill>
              <a:srgbClr val="b8b8b8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49" name="Google Shape;68;p7" descr=""/>
          <p:cNvPicPr/>
          <p:nvPr/>
        </p:nvPicPr>
        <p:blipFill>
          <a:blip r:embed="rId2"/>
          <a:stretch/>
        </p:blipFill>
        <p:spPr>
          <a:xfrm>
            <a:off x="0" y="6339240"/>
            <a:ext cx="12191400" cy="532800"/>
          </a:xfrm>
          <a:prstGeom prst="rect">
            <a:avLst/>
          </a:prstGeom>
          <a:ln>
            <a:noFill/>
          </a:ln>
        </p:spPr>
      </p:pic>
      <p:pic>
        <p:nvPicPr>
          <p:cNvPr id="50" name="Google Shape;69;p7" descr=""/>
          <p:cNvPicPr/>
          <p:nvPr/>
        </p:nvPicPr>
        <p:blipFill>
          <a:blip r:embed="rId3"/>
          <a:stretch/>
        </p:blipFill>
        <p:spPr>
          <a:xfrm>
            <a:off x="11715120" y="340560"/>
            <a:ext cx="217800" cy="248040"/>
          </a:xfrm>
          <a:prstGeom prst="rect">
            <a:avLst/>
          </a:prstGeom>
          <a:ln>
            <a:noFill/>
          </a:ln>
        </p:spPr>
      </p:pic>
      <p:pic>
        <p:nvPicPr>
          <p:cNvPr id="51" name="Google Shape;70;p7" descr=""/>
          <p:cNvPicPr/>
          <p:nvPr/>
        </p:nvPicPr>
        <p:blipFill>
          <a:blip r:embed="rId4">
            <a:alphaModFix amt="35000"/>
          </a:blip>
          <a:stretch/>
        </p:blipFill>
        <p:spPr>
          <a:xfrm>
            <a:off x="983160" y="885240"/>
            <a:ext cx="4266720" cy="4894920"/>
          </a:xfrm>
          <a:prstGeom prst="rect">
            <a:avLst/>
          </a:prstGeom>
          <a:ln>
            <a:noFill/>
          </a:ln>
        </p:spPr>
      </p:pic>
      <p:pic>
        <p:nvPicPr>
          <p:cNvPr id="52" name="Google Shape;71;p7" descr=""/>
          <p:cNvPicPr/>
          <p:nvPr/>
        </p:nvPicPr>
        <p:blipFill>
          <a:blip r:embed="rId5"/>
          <a:srcRect l="71561" t="29138" r="14198" b="37663"/>
          <a:stretch/>
        </p:blipFill>
        <p:spPr>
          <a:xfrm>
            <a:off x="252360" y="301680"/>
            <a:ext cx="258120" cy="300600"/>
          </a:xfrm>
          <a:prstGeom prst="rect">
            <a:avLst/>
          </a:prstGeom>
          <a:ln>
            <a:noFill/>
          </a:ln>
        </p:spPr>
      </p:pic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78;p8" descr=""/>
          <p:cNvPicPr/>
          <p:nvPr/>
        </p:nvPicPr>
        <p:blipFill>
          <a:blip r:embed="rId2"/>
          <a:stretch/>
        </p:blipFill>
        <p:spPr>
          <a:xfrm>
            <a:off x="11715120" y="340560"/>
            <a:ext cx="217800" cy="24804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-14760" y="609480"/>
            <a:ext cx="580320" cy="532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Google Shape;80;p8" descr=""/>
          <p:cNvPicPr/>
          <p:nvPr/>
        </p:nvPicPr>
        <p:blipFill>
          <a:blip r:embed="rId3"/>
          <a:stretch/>
        </p:blipFill>
        <p:spPr>
          <a:xfrm>
            <a:off x="0" y="6354000"/>
            <a:ext cx="12191400" cy="532800"/>
          </a:xfrm>
          <a:prstGeom prst="rect">
            <a:avLst/>
          </a:prstGeom>
          <a:ln>
            <a:noFill/>
          </a:ln>
        </p:spPr>
      </p:pic>
      <p:sp>
        <p:nvSpPr>
          <p:cNvPr id="94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04;p11" descr=""/>
          <p:cNvPicPr/>
          <p:nvPr/>
        </p:nvPicPr>
        <p:blipFill>
          <a:blip r:embed="rId2"/>
          <a:stretch/>
        </p:blipFill>
        <p:spPr>
          <a:xfrm>
            <a:off x="0" y="6354000"/>
            <a:ext cx="12191400" cy="532800"/>
          </a:xfrm>
          <a:prstGeom prst="rect">
            <a:avLst/>
          </a:prstGeom>
          <a:ln>
            <a:noFill/>
          </a:ln>
        </p:spPr>
      </p:pic>
      <p:pic>
        <p:nvPicPr>
          <p:cNvPr id="133" name="Google Shape;106;p11" descr=""/>
          <p:cNvPicPr/>
          <p:nvPr/>
        </p:nvPicPr>
        <p:blipFill>
          <a:blip r:embed="rId3"/>
          <a:stretch/>
        </p:blipFill>
        <p:spPr>
          <a:xfrm>
            <a:off x="11715120" y="340560"/>
            <a:ext cx="217800" cy="248040"/>
          </a:xfrm>
          <a:prstGeom prst="rect">
            <a:avLst/>
          </a:prstGeom>
          <a:ln>
            <a:noFill/>
          </a:ln>
        </p:spPr>
      </p:pic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88;p9" descr=""/>
          <p:cNvPicPr/>
          <p:nvPr/>
        </p:nvPicPr>
        <p:blipFill>
          <a:blip r:embed="rId2"/>
          <a:stretch/>
        </p:blipFill>
        <p:spPr>
          <a:xfrm>
            <a:off x="0" y="6339240"/>
            <a:ext cx="12191400" cy="532800"/>
          </a:xfrm>
          <a:prstGeom prst="rect">
            <a:avLst/>
          </a:prstGeom>
          <a:ln>
            <a:noFill/>
          </a:ln>
        </p:spPr>
      </p:pic>
      <p:pic>
        <p:nvPicPr>
          <p:cNvPr id="173" name="Google Shape;89;p9" descr=""/>
          <p:cNvPicPr/>
          <p:nvPr/>
        </p:nvPicPr>
        <p:blipFill>
          <a:blip r:embed="rId3"/>
          <a:stretch/>
        </p:blipFill>
        <p:spPr>
          <a:xfrm>
            <a:off x="11715120" y="340560"/>
            <a:ext cx="217800" cy="248040"/>
          </a:xfrm>
          <a:prstGeom prst="rect">
            <a:avLst/>
          </a:prstGeom>
          <a:ln>
            <a:noFill/>
          </a:ln>
        </p:spPr>
      </p:pic>
      <p:sp>
        <p:nvSpPr>
          <p:cNvPr id="174" name="CustomShape 1"/>
          <p:cNvSpPr/>
          <p:nvPr/>
        </p:nvSpPr>
        <p:spPr>
          <a:xfrm>
            <a:off x="-14760" y="609480"/>
            <a:ext cx="580320" cy="532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1800" spc="-1" strike="noStrike">
                <a:latin typeface="Arial"/>
              </a:rPr>
              <a:t>Clique para editar o formato do texto do título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Clique para editar o formato do texto da estrutura de tópicos</a:t>
            </a:r>
            <a:endParaRPr b="0" lang="pt-BR" sz="1800" spc="-1" strike="noStrike"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2.º nível da estrutura de tópicos</a:t>
            </a:r>
            <a:endParaRPr b="0" lang="pt-BR" sz="1800" spc="-1" strike="noStrike"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3.º nível da estrutura de tópicos</a:t>
            </a:r>
            <a:endParaRPr b="0" lang="pt-BR" sz="1800" spc="-1" strike="noStrike"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latin typeface="Arial"/>
              </a:rPr>
              <a:t>4.º nível da estrutura de tópicos</a:t>
            </a:r>
            <a:endParaRPr b="0" lang="pt-BR" sz="1800" spc="-1" strike="noStrike"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5.º nível da estrutura de tópicos</a:t>
            </a:r>
            <a:endParaRPr b="0" lang="pt-BR" sz="1800" spc="-1" strike="noStrike"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6.º nível da estrutura de tópicos</a:t>
            </a:r>
            <a:endParaRPr b="0" lang="pt-BR" sz="1800" spc="-1" strike="noStrike"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latin typeface="Arial"/>
              </a:rPr>
              <a:t>7.º nível da estrutura de tópicos</a:t>
            </a:r>
            <a:endParaRPr b="0" lang="pt-B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125;p14" descr=""/>
          <p:cNvPicPr/>
          <p:nvPr/>
        </p:nvPicPr>
        <p:blipFill>
          <a:blip r:embed="rId2"/>
          <a:stretch/>
        </p:blipFill>
        <p:spPr>
          <a:xfrm>
            <a:off x="0" y="6354000"/>
            <a:ext cx="12191400" cy="532800"/>
          </a:xfrm>
          <a:prstGeom prst="rect">
            <a:avLst/>
          </a:prstGeom>
          <a:ln>
            <a:noFill/>
          </a:ln>
        </p:spPr>
      </p:pic>
      <p:pic>
        <p:nvPicPr>
          <p:cNvPr id="215" name="Google Shape;129;p14" descr="Uma imagem contendo screenshot&#10;&#10;Descrição gerada automaticamente"/>
          <p:cNvPicPr/>
          <p:nvPr/>
        </p:nvPicPr>
        <p:blipFill>
          <a:blip r:embed="rId3"/>
          <a:srcRect l="31195" t="84287" r="31724" b="280"/>
          <a:stretch/>
        </p:blipFill>
        <p:spPr>
          <a:xfrm>
            <a:off x="3907440" y="4417920"/>
            <a:ext cx="4519800" cy="1057680"/>
          </a:xfrm>
          <a:prstGeom prst="rect">
            <a:avLst/>
          </a:prstGeom>
          <a:ln>
            <a:noFill/>
          </a:ln>
        </p:spPr>
      </p:pic>
      <p:pic>
        <p:nvPicPr>
          <p:cNvPr id="216" name="Google Shape;130;p14" descr=""/>
          <p:cNvPicPr/>
          <p:nvPr/>
        </p:nvPicPr>
        <p:blipFill>
          <a:blip r:embed="rId4"/>
          <a:stretch/>
        </p:blipFill>
        <p:spPr>
          <a:xfrm>
            <a:off x="4451400" y="1758240"/>
            <a:ext cx="3288960" cy="1645560"/>
          </a:xfrm>
          <a:prstGeom prst="rect">
            <a:avLst/>
          </a:prstGeom>
          <a:ln>
            <a:noFill/>
          </a:ln>
        </p:spPr>
      </p:pic>
      <p:sp>
        <p:nvSpPr>
          <p:cNvPr id="217" name="CustomShape 1"/>
          <p:cNvSpPr/>
          <p:nvPr/>
        </p:nvSpPr>
        <p:spPr>
          <a:xfrm>
            <a:off x="0" y="3448440"/>
            <a:ext cx="12191400" cy="24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pt-BR" sz="1000" spc="-1" strike="noStrike">
                <a:solidFill>
                  <a:srgbClr val="717171"/>
                </a:solidFill>
                <a:latin typeface="Montserrat Medium"/>
                <a:ea typeface="Montserrat Medium"/>
              </a:rPr>
              <a:t>ALGARTELECOM.COM.BR</a:t>
            </a:r>
            <a:endParaRPr b="0" lang="pt-BR" sz="10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png"/><Relationship Id="rId6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martinfowler.com/articles/injection.html" TargetMode="External"/><Relationship Id="rId2" Type="http://schemas.openxmlformats.org/officeDocument/2006/relationships/hyperlink" Target="https://www.devmedia.com.br/spring-net-injecao-de-dependencias-em-aplicacoes-multicamadas-revista-net-magazine-103/27370" TargetMode="External"/><Relationship Id="rId3" Type="http://schemas.openxmlformats.org/officeDocument/2006/relationships/hyperlink" Target="https://www.devmedia.com.br/padrao-de-injecao-de-dependencia/18506" TargetMode="External"/><Relationship Id="rId4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136;p15" descr="Mulher sorrindo com celular na mão&#10;&#10;Descrição gerada automaticamente"/>
          <p:cNvPicPr/>
          <p:nvPr/>
        </p:nvPicPr>
        <p:blipFill>
          <a:blip r:embed="rId1"/>
          <a:stretch/>
        </p:blipFill>
        <p:spPr>
          <a:xfrm>
            <a:off x="0" y="0"/>
            <a:ext cx="12191400" cy="6857280"/>
          </a:xfrm>
          <a:prstGeom prst="rect">
            <a:avLst/>
          </a:prstGeom>
          <a:ln>
            <a:noFill/>
          </a:ln>
        </p:spPr>
      </p:pic>
      <p:pic>
        <p:nvPicPr>
          <p:cNvPr id="263" name="Google Shape;137;p15" descr=""/>
          <p:cNvPicPr/>
          <p:nvPr/>
        </p:nvPicPr>
        <p:blipFill>
          <a:blip r:embed="rId2"/>
          <a:stretch/>
        </p:blipFill>
        <p:spPr>
          <a:xfrm>
            <a:off x="282960" y="340560"/>
            <a:ext cx="217800" cy="248040"/>
          </a:xfrm>
          <a:prstGeom prst="rect">
            <a:avLst/>
          </a:prstGeom>
          <a:ln>
            <a:noFill/>
          </a:ln>
        </p:spPr>
      </p:pic>
      <p:pic>
        <p:nvPicPr>
          <p:cNvPr id="264" name="Google Shape;138;p15" descr=""/>
          <p:cNvPicPr/>
          <p:nvPr/>
        </p:nvPicPr>
        <p:blipFill>
          <a:blip r:embed="rId3"/>
          <a:srcRect l="71561" t="29138" r="14198" b="37663"/>
          <a:stretch/>
        </p:blipFill>
        <p:spPr>
          <a:xfrm>
            <a:off x="252360" y="301680"/>
            <a:ext cx="258120" cy="300600"/>
          </a:xfrm>
          <a:prstGeom prst="rect">
            <a:avLst/>
          </a:prstGeom>
          <a:ln>
            <a:noFill/>
          </a:ln>
        </p:spPr>
      </p:pic>
      <p:sp>
        <p:nvSpPr>
          <p:cNvPr id="265" name="CustomShape 1"/>
          <p:cNvSpPr/>
          <p:nvPr/>
        </p:nvSpPr>
        <p:spPr>
          <a:xfrm rot="16200000">
            <a:off x="6186600" y="853200"/>
            <a:ext cx="6857280" cy="5151960"/>
          </a:xfrm>
          <a:prstGeom prst="flowChartManualInput">
            <a:avLst/>
          </a:prstGeom>
          <a:solidFill>
            <a:schemeClr val="lt1"/>
          </a:solidFill>
          <a:ln w="12600">
            <a:solidFill>
              <a:schemeClr val="l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Google Shape;140;p15" descr=""/>
          <p:cNvPicPr/>
          <p:nvPr/>
        </p:nvPicPr>
        <p:blipFill>
          <a:blip r:embed="rId4"/>
          <a:srcRect l="80193" t="0" r="0" b="8647"/>
          <a:stretch/>
        </p:blipFill>
        <p:spPr>
          <a:xfrm>
            <a:off x="9792000" y="360"/>
            <a:ext cx="2414520" cy="6264360"/>
          </a:xfrm>
          <a:prstGeom prst="rect">
            <a:avLst/>
          </a:prstGeom>
          <a:ln>
            <a:noFill/>
          </a:ln>
        </p:spPr>
      </p:pic>
      <p:sp>
        <p:nvSpPr>
          <p:cNvPr id="267" name="CustomShape 2"/>
          <p:cNvSpPr/>
          <p:nvPr/>
        </p:nvSpPr>
        <p:spPr>
          <a:xfrm>
            <a:off x="9105840" y="221040"/>
            <a:ext cx="278892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pt-BR" sz="1100" spc="-1" strike="noStrike">
                <a:solidFill>
                  <a:srgbClr val="4e4e4e"/>
                </a:solidFill>
                <a:latin typeface="Montserrat"/>
                <a:ea typeface="Montserrat"/>
              </a:rPr>
              <a:t>ALGARTELECOM.COM.BR</a:t>
            </a:r>
            <a:endParaRPr b="0" lang="pt-BR" sz="1100" spc="-1" strike="noStrike">
              <a:latin typeface="Arial"/>
            </a:endParaRPr>
          </a:p>
        </p:txBody>
      </p:sp>
      <p:pic>
        <p:nvPicPr>
          <p:cNvPr id="268" name="Google Shape;142;p15" descr=""/>
          <p:cNvPicPr/>
          <p:nvPr/>
        </p:nvPicPr>
        <p:blipFill>
          <a:blip r:embed="rId5"/>
          <a:stretch/>
        </p:blipFill>
        <p:spPr>
          <a:xfrm>
            <a:off x="9126000" y="1814400"/>
            <a:ext cx="2561400" cy="974160"/>
          </a:xfrm>
          <a:prstGeom prst="rect">
            <a:avLst/>
          </a:prstGeom>
          <a:ln>
            <a:noFill/>
          </a:ln>
        </p:spPr>
      </p:pic>
      <p:sp>
        <p:nvSpPr>
          <p:cNvPr id="269" name="CustomShape 3"/>
          <p:cNvSpPr/>
          <p:nvPr/>
        </p:nvSpPr>
        <p:spPr>
          <a:xfrm>
            <a:off x="10005840" y="3240000"/>
            <a:ext cx="201780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1" lang="pt-BR" sz="1200" spc="-1" strike="noStrike">
                <a:solidFill>
                  <a:srgbClr val="4e4e4e"/>
                </a:solidFill>
                <a:latin typeface="Montserrat"/>
                <a:ea typeface="Montserrat"/>
              </a:rPr>
              <a:t>MARCOS VINICIUS OLIVEIRA ROCHA</a:t>
            </a:r>
            <a:endParaRPr b="0" lang="pt-BR" sz="1200" spc="-1" strike="noStrike">
              <a:latin typeface="Arial"/>
            </a:endParaRPr>
          </a:p>
          <a:p>
            <a:pPr algn="r">
              <a:lnSpc>
                <a:spcPct val="150000"/>
              </a:lnSpc>
              <a:tabLst>
                <a:tab algn="l" pos="0"/>
              </a:tabLst>
            </a:pPr>
            <a:endParaRPr b="0" lang="pt-BR" sz="1200" spc="-1" strike="noStrike">
              <a:latin typeface="Arial"/>
            </a:endParaRPr>
          </a:p>
          <a:p>
            <a:pPr algn="r">
              <a:lnSpc>
                <a:spcPct val="150000"/>
              </a:lnSpc>
              <a:tabLst>
                <a:tab algn="l" pos="0"/>
              </a:tabLst>
            </a:pPr>
            <a:r>
              <a:rPr b="0" lang="pt-BR" sz="1200" spc="-1" strike="noStrike">
                <a:solidFill>
                  <a:srgbClr val="4e4e4e"/>
                </a:solidFill>
                <a:latin typeface="Montserrat"/>
                <a:ea typeface="Montserrat"/>
              </a:rPr>
              <a:t>ESTAGIARIO-CAP</a:t>
            </a:r>
            <a:endParaRPr b="0" lang="pt-BR" sz="1200" spc="-1" strike="noStrike">
              <a:latin typeface="Arial"/>
            </a:endParaRPr>
          </a:p>
        </p:txBody>
      </p:sp>
      <p:sp>
        <p:nvSpPr>
          <p:cNvPr id="270" name="CustomShape 4"/>
          <p:cNvSpPr/>
          <p:nvPr/>
        </p:nvSpPr>
        <p:spPr>
          <a:xfrm>
            <a:off x="9609480" y="4758840"/>
            <a:ext cx="2203560" cy="64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pt-BR" sz="1800" spc="-1" strike="noStrike">
                <a:solidFill>
                  <a:srgbClr val="4e4e4e"/>
                </a:solidFill>
                <a:latin typeface="Montserrat"/>
                <a:ea typeface="Montserrat"/>
              </a:rPr>
              <a:t>INJEÇÃO DE DEPENDÊNCIAS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271" name="CustomShape 5"/>
          <p:cNvSpPr/>
          <p:nvPr/>
        </p:nvSpPr>
        <p:spPr>
          <a:xfrm>
            <a:off x="8419320" y="6095880"/>
            <a:ext cx="3529440" cy="26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pt-BR" sz="1100" spc="-1" strike="noStrike">
                <a:solidFill>
                  <a:srgbClr val="000000"/>
                </a:solidFill>
                <a:latin typeface="Montserrat"/>
                <a:ea typeface="Montserrat"/>
              </a:rPr>
              <a:t>TIC | ENTRETENIMENTO | AGRO</a:t>
            </a:r>
            <a:endParaRPr b="0" lang="pt-BR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303960" y="3330000"/>
            <a:ext cx="548568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pt-BR" sz="2000" spc="-1" strike="noStrike">
                <a:solidFill>
                  <a:srgbClr val="313131"/>
                </a:solidFill>
                <a:latin typeface="Montserrat SemiBold"/>
              </a:rPr>
              <a:t>O que é injenção de dependência?</a:t>
            </a:r>
            <a:endParaRPr b="0" lang="pt-B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655920" y="1452960"/>
            <a:ext cx="10690560" cy="19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4" name="CustomShape 2"/>
          <p:cNvSpPr/>
          <p:nvPr/>
        </p:nvSpPr>
        <p:spPr>
          <a:xfrm>
            <a:off x="609480" y="648720"/>
            <a:ext cx="9786600" cy="53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pt-BR" sz="2000" spc="-1" strike="noStrike">
                <a:solidFill>
                  <a:srgbClr val="313131"/>
                </a:solidFill>
                <a:latin typeface="Montserrat SemiBold"/>
                <a:ea typeface="Montserrat SemiBold"/>
              </a:rPr>
              <a:t>O que é injenção de depedência?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75" name="TextShape 3"/>
          <p:cNvSpPr txBox="1"/>
          <p:nvPr/>
        </p:nvSpPr>
        <p:spPr>
          <a:xfrm>
            <a:off x="1080000" y="2016000"/>
            <a:ext cx="10296000" cy="2673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2600" spc="-1" strike="noStrike">
                <a:latin typeface="Arial"/>
              </a:rPr>
              <a:t>É um termo definido para desacoplamento de classes, na qual grandes acoplamentos pode prejudicar o desenvolvimento e a manutenção de um projeto. A primeira vez que foi descrito,  quando o Martin Fowler no seu artigo Inversion of Control Containers and the Dependency Injection pattern , na qual ele descreve como compreender os objetos e saber utilizar depedências necessárias para a aplicar no desenvolvimento.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655920" y="1452960"/>
            <a:ext cx="10690560" cy="19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7" name="TextShape 2"/>
          <p:cNvSpPr txBox="1"/>
          <p:nvPr/>
        </p:nvSpPr>
        <p:spPr>
          <a:xfrm>
            <a:off x="1440000" y="1189800"/>
            <a:ext cx="9648000" cy="2129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2400" spc="-1" strike="noStrike">
                <a:latin typeface="Arial"/>
              </a:rPr>
              <a:t>Suas vantagens de usar essa técnica é seu baixo acoplamento, pois oferece mais usabilidade, facil de manter e realizar manutenções e aplicar testes durante a fase de desnvolvimento. Seu objetivo é separar objetos(classes) para que na qual sejam de facil uso de implementar interfaces , onde essa implementação pode ser chamada de serviço.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278" name="TextShape 3"/>
          <p:cNvSpPr txBox="1"/>
          <p:nvPr/>
        </p:nvSpPr>
        <p:spPr>
          <a:xfrm>
            <a:off x="1440000" y="3888000"/>
            <a:ext cx="9144000" cy="193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2800" spc="-1" strike="noStrike">
                <a:latin typeface="Arial"/>
              </a:rPr>
              <a:t>A injeção de depedências consiste em dois tipos principais:</a:t>
            </a:r>
            <a:endParaRPr b="0" lang="pt-BR" sz="2800" spc="-1" strike="noStrike">
              <a:latin typeface="Arial"/>
            </a:endParaRPr>
          </a:p>
          <a:p>
            <a:endParaRPr b="0" lang="pt-BR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b="0" lang="pt-BR" sz="2800" spc="-1" strike="noStrike">
                <a:latin typeface="Arial"/>
              </a:rPr>
              <a:t>Injeção via Construtor</a:t>
            </a:r>
            <a:endParaRPr b="0" lang="pt-BR" sz="28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eriod"/>
            </a:pPr>
            <a:r>
              <a:rPr b="0" lang="pt-BR" sz="2800" spc="-1" strike="noStrike">
                <a:latin typeface="Arial"/>
              </a:rPr>
              <a:t>Injeção via Setter</a:t>
            </a:r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655920" y="1452960"/>
            <a:ext cx="10690560" cy="19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TextShape 2"/>
          <p:cNvSpPr txBox="1"/>
          <p:nvPr/>
        </p:nvSpPr>
        <p:spPr>
          <a:xfrm>
            <a:off x="1368000" y="720000"/>
            <a:ext cx="9720000" cy="883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2800" spc="-1" strike="noStrike">
                <a:latin typeface="Arial"/>
              </a:rPr>
              <a:t>Injeção via Construtor consiste passar um objeto de serviço e será injetado direto na classe via contrutor.</a:t>
            </a:r>
            <a:endParaRPr b="0" lang="pt-BR" sz="2800" spc="-1" strike="noStrike">
              <a:latin typeface="Arial"/>
            </a:endParaRPr>
          </a:p>
        </p:txBody>
      </p:sp>
      <p:pic>
        <p:nvPicPr>
          <p:cNvPr id="281" name="" descr=""/>
          <p:cNvPicPr/>
          <p:nvPr/>
        </p:nvPicPr>
        <p:blipFill>
          <a:blip r:embed="rId1"/>
          <a:stretch/>
        </p:blipFill>
        <p:spPr>
          <a:xfrm>
            <a:off x="1668600" y="2160000"/>
            <a:ext cx="8411400" cy="3312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758160" y="648000"/>
            <a:ext cx="8961840" cy="4405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2600" spc="-1" strike="noStrike">
                <a:latin typeface="Arial"/>
              </a:rPr>
              <a:t>Suas vantagens na utilização de injeção via Construtor são:</a:t>
            </a:r>
            <a:endParaRPr b="0" lang="pt-BR" sz="2600" spc="-1" strike="noStrike">
              <a:latin typeface="Arial"/>
            </a:endParaRPr>
          </a:p>
          <a:p>
            <a:endParaRPr b="0" lang="pt-BR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Arial"/>
              </a:rPr>
              <a:t>As depedências de classe ficam expostas.</a:t>
            </a:r>
            <a:endParaRPr b="0" lang="pt-BR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Arial"/>
              </a:rPr>
              <a:t>	</a:t>
            </a:r>
            <a:endParaRPr b="0" lang="pt-BR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Arial"/>
              </a:rPr>
              <a:t>Mock é mais facil e confiàvel.</a:t>
            </a:r>
            <a:endParaRPr b="0" lang="pt-BR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Arial"/>
              </a:rPr>
              <a:t>Uso de ferramentas de análise de codigo que facilitam</a:t>
            </a:r>
            <a:endParaRPr b="0" lang="pt-BR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Arial"/>
              </a:rPr>
              <a:t> </a:t>
            </a:r>
            <a:r>
              <a:rPr b="0" lang="pt-BR" sz="2600" spc="-1" strike="noStrike">
                <a:latin typeface="Arial"/>
              </a:rPr>
              <a:t>debugar melhor o codigo.</a:t>
            </a:r>
            <a:endParaRPr b="0" lang="pt-BR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Arial"/>
              </a:rPr>
              <a:t>Código Indepedente.</a:t>
            </a:r>
            <a:endParaRPr b="0" lang="pt-BR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pt-BR" sz="26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600" spc="-1" strike="noStrike">
                <a:latin typeface="Arial"/>
              </a:rPr>
              <a:t>Pode prevenir depêndencia circular.</a:t>
            </a:r>
            <a:endParaRPr b="0" lang="pt-BR" sz="2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1368000" y="576000"/>
            <a:ext cx="8856000" cy="2304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2600" spc="-1" strike="noStrike">
                <a:latin typeface="Arial"/>
              </a:rPr>
              <a:t>Injeção via Setter consiste criar um método set dentro da classe que vai acessar o serviço, onde basta referenciar para injetar na classe onde vai ser consumida.</a:t>
            </a:r>
            <a:endParaRPr b="0" lang="pt-BR" sz="2600" spc="-1" strike="noStrike">
              <a:latin typeface="Arial"/>
            </a:endParaRPr>
          </a:p>
        </p:txBody>
      </p:sp>
      <p:pic>
        <p:nvPicPr>
          <p:cNvPr id="284" name="" descr=""/>
          <p:cNvPicPr/>
          <p:nvPr/>
        </p:nvPicPr>
        <p:blipFill>
          <a:blip r:embed="rId1"/>
          <a:stretch/>
        </p:blipFill>
        <p:spPr>
          <a:xfrm>
            <a:off x="1152000" y="2304000"/>
            <a:ext cx="9522360" cy="2448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TextShape 1"/>
          <p:cNvSpPr txBox="1"/>
          <p:nvPr/>
        </p:nvSpPr>
        <p:spPr>
          <a:xfrm>
            <a:off x="576000" y="504000"/>
            <a:ext cx="10080000" cy="4260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pt-BR" sz="2800" spc="-1" strike="noStrike">
                <a:latin typeface="Arial"/>
              </a:rPr>
              <a:t>Referencias:</a:t>
            </a:r>
            <a:endParaRPr b="0" lang="pt-BR" sz="2800" spc="-1" strike="noStrike">
              <a:latin typeface="Arial"/>
            </a:endParaRPr>
          </a:p>
          <a:p>
            <a:endParaRPr b="0" lang="pt-BR" sz="2800" spc="-1" strike="noStrike">
              <a:latin typeface="Arial"/>
            </a:endParaRPr>
          </a:p>
          <a:p>
            <a:r>
              <a:rPr b="0" lang="pt-BR" sz="2800" spc="-1" strike="noStrike">
                <a:latin typeface="Arial"/>
                <a:hlinkClick r:id="rId1"/>
              </a:rPr>
              <a:t>https://martinfowler.com/articles/injection.html</a:t>
            </a:r>
            <a:endParaRPr b="0" lang="pt-BR" sz="2800" spc="-1" strike="noStrike">
              <a:latin typeface="Arial"/>
            </a:endParaRPr>
          </a:p>
          <a:p>
            <a:endParaRPr b="0" lang="pt-BR" sz="2800" spc="-1" strike="noStrike">
              <a:latin typeface="Arial"/>
            </a:endParaRPr>
          </a:p>
          <a:p>
            <a:r>
              <a:rPr b="0" lang="pt-BR" sz="2800" spc="-1" strike="noStrike">
                <a:latin typeface="Arial"/>
                <a:hlinkClick r:id="rId2"/>
              </a:rPr>
              <a:t>https://www.devmedia.com.br/spring-net-injecao-de-dependencias-em-aplicacoes-multicamadas-revista-net-magazine-103/27370</a:t>
            </a:r>
            <a:endParaRPr b="0" lang="pt-BR" sz="2800" spc="-1" strike="noStrike">
              <a:latin typeface="Arial"/>
            </a:endParaRPr>
          </a:p>
          <a:p>
            <a:endParaRPr b="0" lang="pt-BR" sz="2800" spc="-1" strike="noStrike">
              <a:latin typeface="Arial"/>
            </a:endParaRPr>
          </a:p>
          <a:p>
            <a:endParaRPr b="0" lang="pt-BR" sz="2800" spc="-1" strike="noStrike">
              <a:latin typeface="Arial"/>
            </a:endParaRPr>
          </a:p>
          <a:p>
            <a:r>
              <a:rPr b="0" lang="pt-BR" sz="2800" spc="-1" strike="noStrike">
                <a:latin typeface="Arial"/>
                <a:hlinkClick r:id="rId3"/>
              </a:rPr>
              <a:t>https://www.devmedia.com.br/padrao-de-injecao-de-dependencia/18506</a:t>
            </a:r>
            <a:endParaRPr b="0" lang="pt-BR" sz="2800" spc="-1" strike="noStrike">
              <a:latin typeface="Arial"/>
            </a:endParaRPr>
          </a:p>
          <a:p>
            <a:endParaRPr b="0" lang="pt-BR" sz="2800" spc="-1" strike="noStrike">
              <a:latin typeface="Arial"/>
            </a:endParaRPr>
          </a:p>
          <a:p>
            <a:r>
              <a:rPr b="0" lang="pt-BR" sz="2800" spc="-1" strike="noStrike">
                <a:latin typeface="Arial"/>
              </a:rPr>
              <a:t>https://medium.com/cwi-software/os-benef%C3%ADcios-de-usar-inje%C3%A7%C3%A3o-por-construtor-8cd442884adc</a:t>
            </a:r>
            <a:endParaRPr b="0" lang="pt-BR" sz="2800" spc="-1" strike="noStrike">
              <a:latin typeface="Arial"/>
            </a:endParaRPr>
          </a:p>
          <a:p>
            <a:endParaRPr b="0" lang="pt-BR" sz="2800" spc="-1" strike="noStrike">
              <a:latin typeface="Arial"/>
            </a:endParaRPr>
          </a:p>
          <a:p>
            <a:endParaRPr b="0" lang="pt-B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2021-02-02T14:58:09Z</dcterms:modified>
  <cp:revision>4</cp:revision>
  <dc:subject/>
  <dc:title/>
</cp:coreProperties>
</file>